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73" r:id="rId2"/>
    <p:sldId id="317" r:id="rId3"/>
    <p:sldId id="319" r:id="rId4"/>
    <p:sldId id="517" r:id="rId5"/>
    <p:sldId id="518" r:id="rId6"/>
    <p:sldId id="519" r:id="rId7"/>
    <p:sldId id="520" r:id="rId8"/>
    <p:sldId id="521" r:id="rId9"/>
    <p:sldId id="522" r:id="rId10"/>
    <p:sldId id="523" r:id="rId11"/>
    <p:sldId id="524" r:id="rId12"/>
    <p:sldId id="525" r:id="rId13"/>
    <p:sldId id="526" r:id="rId14"/>
    <p:sldId id="527" r:id="rId15"/>
    <p:sldId id="528" r:id="rId16"/>
    <p:sldId id="529" r:id="rId17"/>
    <p:sldId id="530" r:id="rId18"/>
    <p:sldId id="531" r:id="rId19"/>
    <p:sldId id="532" r:id="rId20"/>
    <p:sldId id="533" r:id="rId21"/>
    <p:sldId id="534" r:id="rId22"/>
    <p:sldId id="535" r:id="rId23"/>
    <p:sldId id="536" r:id="rId24"/>
    <p:sldId id="537" r:id="rId25"/>
    <p:sldId id="538" r:id="rId26"/>
    <p:sldId id="539" r:id="rId27"/>
    <p:sldId id="540" r:id="rId28"/>
    <p:sldId id="541" r:id="rId29"/>
    <p:sldId id="542" r:id="rId30"/>
    <p:sldId id="543" r:id="rId31"/>
    <p:sldId id="544" r:id="rId32"/>
    <p:sldId id="545" r:id="rId33"/>
    <p:sldId id="546" r:id="rId34"/>
    <p:sldId id="547" r:id="rId35"/>
    <p:sldId id="548" r:id="rId36"/>
    <p:sldId id="549" r:id="rId37"/>
    <p:sldId id="550" r:id="rId38"/>
    <p:sldId id="285" r:id="rId39"/>
  </p:sldIdLst>
  <p:sldSz cx="12192000" cy="6858000"/>
  <p:notesSz cx="6858000" cy="9144000"/>
  <p:embeddedFontLs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Microsoft Sans Serif" pitchFamily="34" charset="0"/>
      <p:regular r:id="rId45"/>
    </p:embeddedFont>
    <p:embeddedFont>
      <p:font typeface="Calibri Light" pitchFamily="34" charset="0"/>
      <p:regular r:id="rId46"/>
      <p:italic r:id="rId47"/>
    </p:embeddedFont>
    <p:embeddedFont>
      <p:font typeface="Arial Black" pitchFamily="34" charset="0"/>
      <p:bold r:id="rId4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F5BFF"/>
    <a:srgbClr val="2B2B2B"/>
    <a:srgbClr val="081272"/>
    <a:srgbClr val="003EEE"/>
    <a:srgbClr val="063798"/>
    <a:srgbClr val="0546FF"/>
    <a:srgbClr val="042464"/>
    <a:srgbClr val="053189"/>
    <a:srgbClr val="063286"/>
    <a:srgbClr val="075CC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72"/>
    <p:restoredTop sz="93904" autoAdjust="0"/>
  </p:normalViewPr>
  <p:slideViewPr>
    <p:cSldViewPr snapToGrid="0">
      <p:cViewPr varScale="1">
        <p:scale>
          <a:sx n="109" d="100"/>
          <a:sy n="109" d="100"/>
        </p:scale>
        <p:origin x="-48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42DDC-1F92-42DA-8323-022AD6DEF5C3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039E8-4D85-47B8-8E72-7A9463A1B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32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524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C0D73F4-2940-4856-AF55-493D9436C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FB492362-52D0-1766-2411-E662EE7A8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43EE96A9-856A-2858-22EB-E395CD9D8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A8A4D62-6F44-448A-564C-F527D9A8B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051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7066BC1-484C-4585-E0D9-F8FA373F4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CCEA7582-A834-54DA-0873-DBDE60B3C2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3709686A-6D80-2E25-E59E-C95D3CF4D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EE5DF99-D730-DB68-3D1B-EB370FC2E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995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3DDD25-A7D8-3CF6-C92F-6D4B5D5EB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28EC71F-485D-7DA5-0808-0DEA13B3E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851749-0E8F-C8B3-CB36-D66E425F4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E04C060-CC73-FFE0-9F29-F8F4A1329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27CB62F-1BD4-5A84-E30B-7FC6802D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680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29E11D-6894-BAC6-923D-004D1C149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FE22501-767D-AD81-52AE-BCBDB706C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1BC025-5FD6-7344-7EA8-90ECA49FE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B6A5562-E136-28D3-2186-22364F5D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AA25912-6DD1-8385-668B-E6FD4F1B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111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01AA469-FFE3-4E36-9EF6-5DAA6077FA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D918C80-821E-20BC-7E8C-0D85ED9A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ECAA20A-E211-0881-9C27-A2B560FF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3559398-469D-58F5-52EE-75103629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FD492D-D63C-F625-C326-A1464489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89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CB8F58-F909-58E2-ED1F-A77EA5CC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52F078E-A3B9-ADCD-8B78-0278EE274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9C753F4-034E-3348-01E6-16A304B3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863475-0541-A65B-BF24-B6F6BBABE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CDB9014-8ABD-6DDE-A5E3-D88E16FE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261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01A33-3DD8-C320-4A63-7B105656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37624E-0229-C2CD-5F8A-6D8D74061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10338EC-2D2B-2650-A534-485A5457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474AB86-5FC6-BB48-0C5D-DACB22399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E16460F-DB08-744C-C535-1122ACF9C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112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A00F8E-9811-0F4D-C225-55B5E0E0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C59B627-D39B-1FBF-2FF9-45F1149F6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BC33C6E-8FDC-B188-E6D7-FBD771349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150BFF-A0C8-E830-F93A-23031589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5FC3E7F-E686-5237-AF47-642D8D76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139272D-5FA1-74E7-E956-95273A67A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978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906EE5-661B-6457-A771-53F5A4A1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AAE3344-9E5B-EC9D-6819-DAFF5BE2F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1D30072-3BF4-5160-1B44-1B1E0E235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0646065-7015-A55E-7919-E84B2E1DD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976AB3E-52DC-7169-E2DF-4557AB18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9EE5A33-1EA8-842D-57E3-128E49D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1C15ED6-85B8-B1B0-4A39-8801952A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3662CD4-4C53-ECAC-6588-4EE841D7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123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AB5B52-07AC-A2AA-42FF-08E2E254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4A14AEB-81EA-BC30-A970-BE0B48DD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9535091-E8E4-40A8-D4AC-B0904B0B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F7C3106-6D5A-6C72-BCA9-946C32E7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966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60A95F1-42D9-6423-068D-321740829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9417D3F-17C1-C94C-CC95-B77461CCF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9E6F054-12B2-6F11-C0F5-BF72DE17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116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CED373-D469-8F74-AE34-9BE500BE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775B3BC-9207-2AC2-F6CD-D59214440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E7B70BC-8342-4585-25C7-F888A9EC4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7160991-BD6E-CA13-2027-0178EE9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33434AD-DE6B-9EBF-BD87-278AF7E43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16ECF88-0FE7-F106-B245-E9E478600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138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3EBFB8-65FB-C19F-20E5-615AAC5C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1795193-9184-E216-8264-A4302D8A47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2A9012F-DB2E-7F6A-56A1-7E2131BDE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D87996A-B12D-F06D-A30D-6F764AAD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809E8E8-5332-E386-324E-C28352661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059934E-3C65-642F-B349-B3E8E85E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173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551696-DDC5-063E-0F2D-13B07DC91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0DB2F60-2BBB-C618-7A08-FA862C04B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92B2726-2FEB-7250-7463-17D80E7B54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8D765-5FF5-453F-8ED1-ADCF3941DE49}" type="datetimeFigureOut">
              <a:rPr lang="ru-RU" smtClean="0"/>
              <a:pPr/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CF07FF-C4F7-3983-304C-C97AD49D4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DC586B-499C-9F80-5AE4-6E1F6244D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8DF6F-91EF-4428-A663-E45EC9479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421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newobrazovanie.ru/oplata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F3593A1-E0C2-BCBB-258D-5AC381B99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90414" y="715179"/>
            <a:ext cx="1238142" cy="670366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9EDEAC8-6BD9-D134-8688-78BA69CB4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67" y="271594"/>
            <a:ext cx="1769698" cy="1115256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ка, искусство, графическая встав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="" xmlns:a16="http://schemas.microsoft.com/office/drawing/2014/main" id="{91EE75D5-731A-3992-C390-1798ACA07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14" y="-3689351"/>
            <a:ext cx="4320037" cy="12200544"/>
          </a:xfrm>
          <a:prstGeom prst="rect">
            <a:avLst/>
          </a:prstGeom>
        </p:spPr>
      </p:pic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205831" y="5081225"/>
            <a:ext cx="1943100" cy="1616075"/>
          </a:xfrm>
          <a:prstGeom prst="roundRect">
            <a:avLst>
              <a:gd name="adj" fmla="val 16667"/>
            </a:avLst>
          </a:prstGeom>
          <a:solidFill>
            <a:srgbClr val="2330FF"/>
          </a:solidFill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GILROY-MEDIUM" charset="-52"/>
                <a:cs typeface="Arial" pitchFamily="34" charset="0"/>
              </a:rPr>
              <a:t>Лицензия на осуществление образовательной деятельности: серия 78Л02 №0001408 от 07.12.2016. Выдана Комитетом по образованию Правительства Санкт-Петербурга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639242" y="5092700"/>
            <a:ext cx="4702084" cy="1578066"/>
          </a:xfrm>
          <a:prstGeom prst="roundRect">
            <a:avLst>
              <a:gd name="adj" fmla="val 16667"/>
            </a:avLst>
          </a:prstGeom>
          <a:solidFill>
            <a:srgbClr val="2330FF"/>
          </a:solidFill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GILROY-MEDIUM" charset="-52"/>
                <a:cs typeface="Arial" pitchFamily="34" charset="0"/>
              </a:rPr>
              <a:t>В соответствии с Приказом Министерства просвещения Российской Федерации от 17.04.2025 № 315 «Об утверждении перечня организаций, осуществляющих научно-методическое и методическое обеспечение образовательной деятельности по реализации основных общеобразовательных программ в соответствии с федеральными государственными образовательными стандартами общего образования». Номер ООО «ЦНОИ» в перечне - № 304.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Скругленный прямоугольник 8"/>
          <p:cNvSpPr>
            <a:spLocks noChangeArrowheads="1"/>
          </p:cNvSpPr>
          <p:nvPr/>
        </p:nvSpPr>
        <p:spPr bwMode="auto">
          <a:xfrm>
            <a:off x="3726180" y="140109"/>
            <a:ext cx="5905500" cy="1079500"/>
          </a:xfrm>
          <a:prstGeom prst="roundRect">
            <a:avLst>
              <a:gd name="adj" fmla="val 16667"/>
            </a:avLst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ROY-MEDIUM" charset="-52"/>
                <a:cs typeface="Arial" pitchFamily="34" charset="0"/>
              </a:rPr>
              <a:t>ООО «ЦНОИ» более 10 лет осуществляет деятельность в сфере дополнительного профессионального образования и имеет профессионально-общественную аккредитацию в НП «Союз руководителей учреждений и подразделений дополнительного профессионального образования и работодателей» на основании Федерального закона от 29.12.12 №273-ФЗ «Об образовании в Российской Федерации».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1221" y="1837510"/>
            <a:ext cx="74806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Инновационная площадка</a:t>
            </a: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(федерального уровня)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«Культурный код России: педагог - профессионал, гражданин и патриот»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5874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3177" y="278674"/>
            <a:ext cx="5860869" cy="6104709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Природа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совокупность естественных условий существования живых организмов, включая природные объекты и явления, созданные без участия человека. К природным объектам относятся горы, реки, леса, животные, растения и прочие элементы живой и неживой природы.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Природа оказывает непосредственное воздействие на жизнедеятельность человека, формируя климатические условия, экосистемы и ландшафты, влияющие на здоровье, психологический комфорт и хозяйственную деятельность населения.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90212" y="261257"/>
            <a:ext cx="5181600" cy="5933123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наука, изучающая прошлое человечества, фиксирующая события, факты и процессы, происходившие в разные эпохи.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Основные задачи истории включают сбор, анализ и интерпретацию исторических источников, выявление закономерностей исторического развития и формирование объективного представления о прошлом.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Изучение истории важно для осознания культурных традиций, общественных изменений и политического устройства стран, а также служит фундаментом для формирования гражданского сознания и национального самосознания.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470263"/>
            <a:ext cx="10195560" cy="57067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система ценностей, норм поведения, традиций, обычаев, искусства и науки, характеризующая определенный народ, общество или эпоху. Включает материальные и духовные достижения человечества, отражающие уровень общественного развития и способы взаимодействия людей друг с другом и окружающей средой.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Культурные ценности способствуют формированию коллективной памяти, идентичности и единения нации, оказывают большое влияние на социальные отношения, образование и повседневную жизнь общества.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Порядок работы в проекте: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65759" y="1210491"/>
            <a:ext cx="11564983" cy="5355772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Каждая проектная группа выбирает для себя ведущую тему(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тему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можно разработать самостоятельно) и разрабатывает ход проекта.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продвигает идеи формирования гражданина и патриота в окружении родного края используя источники природы, истории, культуры.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Проектная группа разрабатывает свою дорожную карту по разработке и продвижению проекта (намечает продукт: пособие, отображающее технику, методику, метод, способ погружения обучающегося в понятия гражданин и патриот; практическая отработка проекта , представленная в методическом ролике для трансляции опыта; игра,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игра-квест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публикация статей , социальное пространство в ОО, созданное в ходе проекта и другие продукты)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Итог проекта представляется на всероссийском уровне (конференции, съезд и др.), а так же участие во Всероссийском профессиональном конкурсе проектов и исследовательских работ имени Майи Борисовны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Пильдес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(декабрь 2026г) 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итогу проекта каждого ОО проводится экспертиза и выдается рецензия научными руководителями на продукт проекта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7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349829"/>
            <a:ext cx="10515600" cy="4827134"/>
          </a:xfrm>
        </p:spPr>
        <p:txBody>
          <a:bodyPr/>
          <a:lstStyle/>
          <a:p>
            <a:pPr lvl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«От сказочного сюжета к современному произведению»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Исследование мифологии и сказки народов России, переработка сюжетов в современный жанр комикса или фильма.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Графический роман-комикс или сценарий короткометражного фильма с использованием элементов традиционной культуры.</a:t>
            </a:r>
          </a:p>
          <a:p>
            <a:pPr lvl="1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Палитра народных орнаментов»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Анализ цветового символизма и особенностей узоров разных народов, создание оригинальных тканей и аксессуаров.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Коллекция тканевых образцов и украшений, изготовленная вручную участниками проекта, представленная на выставке или фестивале.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>
              <a:buNone/>
            </a:pP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Этнолабиринт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Путешествие в традиции народов России»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Интерактивная познавательная игра, развивающая знания о традициях и укладе жизни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Игра-викторина с заданиями и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квестами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раскрывающая быт, кухню, одежду и обычаи разных народов.</a:t>
            </a:r>
          </a:p>
          <a:p>
            <a:pPr lvl="1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Музыкальная карта моего края»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Изучение музыкального наследия региона и представление уникальных стилей и коллективов края.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Карта региона с аудиозаписями народных песен, оркестровых композиций и указанием мест исполнения, доступная в электронном формате.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1223" y="1367246"/>
            <a:ext cx="11181806" cy="5024845"/>
          </a:xfrm>
        </p:spPr>
        <p:txBody>
          <a:bodyPr/>
          <a:lstStyle/>
          <a:p>
            <a:pPr lvl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Волшебные специи народов России»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Экспериментальное исследование влияния специй на вкусовые качества блюд, приготовленных по рецептам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Кулинарная книга с оригинальными рецептами и рекомендациями по применению специй, полученных опытным путём.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Цвет моей Родины»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Изучение художественного видения и восприятие цвета родной земли художниками-земляками, выявление особенностей цветовой гаммы, присущей искусству разных регионов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Каталог произведений отечественных художников с пояснениями особенностей использования цвета и виртуальная галерея работ, созданная детьми-участниками проекта.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217" y="365126"/>
            <a:ext cx="11031583" cy="10282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3177" y="1349829"/>
            <a:ext cx="11321143" cy="4827134"/>
          </a:xfrm>
        </p:spPr>
        <p:txBody>
          <a:bodyPr/>
          <a:lstStyle/>
          <a:p>
            <a:pPr lvl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Азбука дружбы народов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Объединение алфавитов разных народов России в единый учебный материал, отражающий общие черты и различия письменности.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Азбука-трансформер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включающая буквы, цифры и знаки письма народов России, подготовленный в виде пособия или приложения.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88273" y="3802468"/>
            <a:ext cx="106505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«Национальные танцы XXI века»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 Совмещение классических танцевальных традиций народов России с современным хореографическим искусством.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 Постановочный танец с записанным выступлением, транслируемым на платформе социальных сетей.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53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Мастер-класс путешествий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Исследование маршрутов героев легенд и преданий разных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Атлас с путевыми заметками, картами и маршрутом героических путешествий, созданный учениками.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Современный этикет народов России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Формирование навыков соблюдения норм поведения и гостеприимства в условиях поликультурного общества.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Справочное пособие или мобильное приложение с правилами вежливого общения и приветствиями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«Имена моих предков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Историко-лингвистическое исследование значения имён, фамилий и прозвищ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Онлайн-справочник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 подробным разбором происхождения и смысла антропонимических единиц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«Время мудрых поговорок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Глубокое понимание смысла поговорок и пословиц народов России, их применение в повседневной жизни.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Иллюстрированная книга с подборкой поговорок и их применением в современном обществе.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950719"/>
            <a:ext cx="10515600" cy="4226243"/>
          </a:xfrm>
        </p:spPr>
        <p:txBody>
          <a:bodyPr/>
          <a:lstStyle/>
          <a:p>
            <a:pPr lvl="0"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Наши традиции на экране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Презентация культурных традиций народов России средствами кинематографа и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видеотворчества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Серия видеороликов и короткометражных фильмов, снятых детьми, показывающих культурные практики и обычаи разных народов.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Голос моей земли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Исследование и популяризация мелодий и напевов разных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Альбом с записями народных песен, адаптированными в современной обработке, а также электронный каталог традиционных мелодий.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2811" y="293804"/>
            <a:ext cx="10607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29C1596-39FC-E78D-BBFF-B4DAE83E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Графика, искусство, графическая встав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="" xmlns:a16="http://schemas.microsoft.com/office/drawing/2014/main" id="{D88698B3-73B8-A87B-04CA-021FE53EB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955" b="27931"/>
          <a:stretch>
            <a:fillRect/>
          </a:stretch>
        </p:blipFill>
        <p:spPr>
          <a:xfrm>
            <a:off x="5351607" y="139337"/>
            <a:ext cx="6724183" cy="67186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D976D49-3173-04AC-2267-3D8D6725C1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90414" y="715179"/>
            <a:ext cx="938568" cy="508168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3F290C0-C909-A3FA-42F8-E137549337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19" y="418630"/>
            <a:ext cx="1341510" cy="8454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35040" y="0"/>
            <a:ext cx="55734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АНО ДПО «Академия инноваций»на территории инновационного центра «</a:t>
            </a:r>
            <a:r>
              <a:rPr lang="ru-RU" b="1" dirty="0" err="1" smtClean="0">
                <a:solidFill>
                  <a:schemeClr val="bg1"/>
                </a:solidFill>
              </a:rPr>
              <a:t>Сколково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121205, г. Москва, </a:t>
            </a:r>
            <a:r>
              <a:rPr lang="ru-RU" dirty="0" err="1" smtClean="0">
                <a:solidFill>
                  <a:schemeClr val="bg1"/>
                </a:solidFill>
              </a:rPr>
              <a:t>вн.тер.г</a:t>
            </a:r>
            <a:r>
              <a:rPr lang="ru-RU" dirty="0" smtClean="0">
                <a:solidFill>
                  <a:schemeClr val="bg1"/>
                </a:solidFill>
              </a:rPr>
              <a:t>. муниципальный округ Можайский,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тер инновационного центра </a:t>
            </a:r>
            <a:r>
              <a:rPr lang="ru-RU" dirty="0" err="1" smtClean="0">
                <a:solidFill>
                  <a:schemeClr val="bg1"/>
                </a:solidFill>
              </a:rPr>
              <a:t>Сколково</a:t>
            </a:r>
            <a:r>
              <a:rPr lang="ru-RU" dirty="0" smtClean="0">
                <a:solidFill>
                  <a:schemeClr val="bg1"/>
                </a:solidFill>
              </a:rPr>
              <a:t>, ул. Нобеля, д. 7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ИНН 9731149588, КПП 773101001, ОГРН 1257700171673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470469" y="1724297"/>
          <a:ext cx="4649016" cy="5016137"/>
        </p:xfrm>
        <a:graphic>
          <a:graphicData uri="http://schemas.openxmlformats.org/presentationml/2006/ole">
            <p:oleObj spid="_x0000_s2050" name="Acrobat Document" r:id="rId7" imgW="5667365" imgH="8020032" progId="AcroExch.Document.11">
              <p:embed/>
            </p:oleObj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50180" y="1747750"/>
            <a:ext cx="5096883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Инновационная площадка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</a:rPr>
              <a:t>(федерального уровня)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«Культурный код России: педагог - профессионал, гражданин и патриот»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открыта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приказом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Автономной некоммерческой организации дополнительного профессионального образования «Академия непрерывного образования и инноваций» на период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01январь2026 –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31декабря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2030год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3835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«Русская душа в керамике»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Ознакомление с глиняными изделиями и способами декорирования посуды, характерными для разных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Авторская коллекция расписанной керамической посуды, выполненная участниками проекта, представленная на региональной выставке.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Сказки тайги и степи»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Изучение и пересказ народных сказок и былин, относящихся к разным уголкам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Книга сказочных рассказов, записанная и переведённая на несколько языков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Наука моих корней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Прослеживание исторических достижений учёных и изобретателей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Научно-историческая конференция с докладами и презентациями открытий, сделанных выходцами из регионов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Фотобиография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родной деревни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Сохранение визуального архива населённых пунктов России через фотографии.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Фотовыставка с архивными и современными снимками деревень и сел, сопровождающаяся воспоминаниями старейших жителей.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«Подарки наших бабушек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Передача мастерства ручной работы, создаваемой поколениями женщин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Демонстрация техник вязания, шитья, лепки и изготовления сувенирных изделий, передаваемых молодым мастерам.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Карнавал традиций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Пропаганда ярких праздничных традиций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Масштабный карнавальный парад с демонстрацией костюмов, атрибутики и ритуалов различных народов.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262743"/>
            <a:ext cx="10515600" cy="4914220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Коллекционер семейных реликвий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Сбор и систематизация сведений о семейной истории, создании домашнего очага и традиционных артефактах.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Семейный альбом или сайт, содержащий описание домашней утвари, драгоценностей и прочих символов семейных связей.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Играй моя земля»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Популяризация настольных и подвижных игр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Набор игровых комплектов с инструкциями и иллюстрациями, созданных участниками проекта.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66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«Город мечты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Архитектурный взгляд на градостроительные традиции разных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Макеты домов, улиц и площадей, выполненные в стилистике архитектурных решений разных народов, представленные на выставке.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Дневник купца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История торговли и коммерции в контексте культуры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Ролевая игра с дневником, фиксирующим впечатления купца, путешествующего по России XIX века.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53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«Литературные страницы моей земли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Оценка вклада писателей и поэтов народов России в мировую литературу.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Антология лучших стихотворений и отрывков прозаических произведений с иллюстрациями учащихся.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Тайны моей реки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Изучение биологического разнообразия местной реки, сбор водных организмов и наблюдение за состоянием экосистемы.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Электронный атлас водных обитателей реки, созданный волонтёрами и специалистами-экологами.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140823"/>
            <a:ext cx="10515600" cy="5036140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«Наследие каменного века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Археологическое исследование древних стоянок и памятников на территории родного края.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Документация находок, учебное пособие по археологическим открытиям региона,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фотоколлекция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древнейших орудий труда.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Священное дерево моего села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Определение растений, почитаемых местными жителями, их роль в быту и духовной жизни.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Деревянные скульптуры, фигурки животных и игрушки, вырезанные местным мастером из священных деревьев.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«Памятники прошлого моего города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Ознакомление с историко-культурным наследием родного города, исследование состояния и сохранности памятников архитектуры.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Туристический путеводитель по памятным местам, разработанный командой студентов-дизайнеров и историков.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Охотничьи тропы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Получение опыта выживания в дикой природе, изучение охотничьих приёмов и технологий охоты разных народов России.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Образовательно-развлекательное шоу о выживании в лесу, сопровождаемое видеосюжетом и публикацией советов охотников и рыболовов.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«Зелёный герб моего края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Разработка герба и флага населённого пункта, символизирующих природные богатства и уникальные достопримечательности.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Разработанные варианты эмблем и флагов, одобренные администрацией и гражданами.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Земля мои корни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Использование генетических тестов и цифровых ресурсов для выявления родственных связей с известными деятелями, уроженцами родного края.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Генетический паспорт рода, полученный на основании ДНК-тестов, семейный герб или табличка на доме с информацией о знаменитостях-предках.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«Водопады души моей земли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Исследование и популяризация водопадов и рек родного края.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Календарь с видами достопримечательностей, карты и маршруты экскурсий, созданные добровольцами и гидами.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Семена моей земли»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Изучение сельскохозяйственных традиций и сортов зерновых, овощей и фруктов, выращиваемых в регионе.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Семенной фонд семян редких и исконных сортов плодов и ягод, собранных усилиями энтузиастов и садоводов.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86FFC2B-C8F3-548A-220A-C31B8836B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Графика, искусство, графическая встав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="" xmlns:a16="http://schemas.microsoft.com/office/drawing/2014/main" id="{3858B336-F6C4-7E92-A2E3-3659E6154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955" b="27931"/>
          <a:stretch>
            <a:fillRect/>
          </a:stretch>
        </p:blipFill>
        <p:spPr>
          <a:xfrm>
            <a:off x="8456229" y="1"/>
            <a:ext cx="6724183" cy="6858000"/>
          </a:xfrm>
          <a:prstGeom prst="rect">
            <a:avLst/>
          </a:prstGeom>
        </p:spPr>
      </p:pic>
      <p:sp>
        <p:nvSpPr>
          <p:cNvPr id="4" name="Скругленный прямоугольник 9">
            <a:extLst>
              <a:ext uri="{FF2B5EF4-FFF2-40B4-BE49-F238E27FC236}">
                <a16:creationId xmlns="" xmlns:a16="http://schemas.microsoft.com/office/drawing/2014/main" id="{3828073D-8541-F0F6-945F-4E0A76CBFE15}"/>
              </a:ext>
            </a:extLst>
          </p:cNvPr>
          <p:cNvSpPr/>
          <p:nvPr/>
        </p:nvSpPr>
        <p:spPr>
          <a:xfrm>
            <a:off x="8110524" y="300297"/>
            <a:ext cx="3918719" cy="5860806"/>
          </a:xfrm>
          <a:prstGeom prst="roundRect">
            <a:avLst>
              <a:gd name="adj" fmla="val 93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Фото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Диаграмма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График</a:t>
            </a: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81740" y="1716938"/>
            <a:ext cx="620549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Microsoft Sans Serif" pitchFamily="34" charset="0"/>
              </a:rPr>
              <a:t>научные руководители инновационной площадки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Microsoft Sans Serif" pitchFamily="34" charset="0"/>
              </a:rPr>
              <a:t> (федерального уровня) по теме «Культурный код России: педагог - профессионал, гражданин и патриот» Кудрявцева Елена Александровну, начальника отдела по развитию инновационной деятельности, кандидата педагогических наук;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Microsoft Sans Serif" pitchFamily="34" charset="0"/>
              </a:rPr>
              <a:t>Завражина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Microsoft Sans Serif" pitchFamily="34" charset="0"/>
              </a:rPr>
              <a:t> Владимира Викторовича – генерального директора.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C:\Users\Zver\Downloads\IMG_344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386222" y="1438184"/>
            <a:ext cx="5299966" cy="35599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83682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Моя деревня — моя память»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 Устойчивое сохранение воспоминаний о деревне детства, фотографирование старых зданий и дворов.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 Фотоальбом или фильм о типичных элементах сельского пейзажа и сценах сельской жизни.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«Животные нашего леса»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 Обзор животного мира родного края, изучение повадок и привычек зверей и птиц.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 Буклеты и брошюры о представителях лесной фауны, рисунки и фотографии, сделанные молодыми натуралистами.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 моей бабушки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Создание цифрового архива интерьера сельских жилищ прошлых эпох, изучение особенностей внутреннего убранства крестьянских изб.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Цифровая реконструкция интерьера жилых помещений, макеты мебели и бытовых приборов.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«Цифровой хранитель традиций»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Формирование бережного отношения к культурному наследию родного края путем исследования исторических фактов и цифровой фиксации значимых объектов.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Применение цифровых устройств для создания VR-туров и съемки коротких роликов.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Онлайн-платформа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 виртуальными турами и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видеоэкскурсиями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 любимым местам родного края.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Микрогород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будущего»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Развитие экологической ответственности и гражданского сознания через исследование концепции устойчивого развития и проектирование идеальной инфраструктуры родного города.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Совместное проектирование макета микрорайона или улицы с внедрением принципов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экостроительства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социальной справедливости.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Макет «идеального» городка с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энергоэффективными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постройками, зелеными зонами и социальными объектами.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«Электронный краевед»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Восприятие природы родного края через исследование флоры и фауны, создание электронной базы данных.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Фотосъемка, аудиозаписи звуков природы и создание интерактивной карты достопримечательностей.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Электронная карта родного края с 3D-изображениями, звуками природы и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видеопутеводителем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3834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«Город мой — моя ответственность»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Возрождение чувства собственности и ответственности за состояние города через исследование потребностей общественного пространства и внедрение инклюзивных улучшений.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Совместная разработка урбанистических конструкций, полезных жителям.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Урбанистический объект, установленный в публичном месте и спроектированный детьми.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Лаборатория народной мудрости»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Осознание важности народных традиций и фольклора через исследование регионального фольклора и разработку современных форм его проявления.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Современные адаптации народных сказок и игр с применением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мультимедийных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технологий.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Театр-шоу с элементами AR и VR, рассказывающее о народных традициях и обычаях.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«Люди моего города»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Приобщение к миру профессий родного края через исследование профессиональной деятельности горожан и создание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медиа-продукта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Интервью с представителями разных профессий и анимация реальных рабочих ситуаций.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Анимированный сериал о жителях родного города, созданный с помощью компьютерной графики.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«Школа дизайна гражданской активности»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Цель-результат: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Формирование гражданской активности и способности выдвигать конструктивные решения через исследование запросов горожан и потребности городской среды.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Проектирование удобных и функциональных пространств с последующим обсуждением с архитекторами и инженерами.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Продукт: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Портфель концептуальных дизайнов, рекомендованных муниципальному управлению.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Примеры тематики проектов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(тематику можно разработать самостоятельно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«Патриотизм 2.0»</a:t>
            </a:r>
            <a:endParaRPr lang="ru-RU" sz="2400" dirty="0" smtClean="0">
              <a:solidFill>
                <a:schemeClr val="bg1"/>
              </a:solidFill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Цель-результат</a:t>
            </a:r>
            <a:r>
              <a:rPr lang="ru-RU" dirty="0" smtClean="0">
                <a:solidFill>
                  <a:schemeClr val="bg1"/>
                </a:solidFill>
              </a:rPr>
              <a:t>: Новый подход к патриотическому воспитанию через исследование online-ресурсов и продвижение положительного имиджа родного края.</a:t>
            </a:r>
            <a:endParaRPr lang="ru-RU" sz="2000" dirty="0" smtClean="0">
              <a:solidFill>
                <a:schemeClr val="bg1"/>
              </a:solidFill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Метод:</a:t>
            </a:r>
            <a:r>
              <a:rPr lang="ru-RU" dirty="0" smtClean="0">
                <a:solidFill>
                  <a:schemeClr val="bg1"/>
                </a:solidFill>
              </a:rPr>
              <a:t> Создание </a:t>
            </a:r>
            <a:r>
              <a:rPr lang="ru-RU" dirty="0" err="1" smtClean="0">
                <a:solidFill>
                  <a:schemeClr val="bg1"/>
                </a:solidFill>
              </a:rPr>
              <a:t>блогерского</a:t>
            </a:r>
            <a:r>
              <a:rPr lang="ru-RU" dirty="0" smtClean="0">
                <a:solidFill>
                  <a:schemeClr val="bg1"/>
                </a:solidFill>
              </a:rPr>
              <a:t> клуба, ведущего кампанию по продвижению родного края и его ценностей.</a:t>
            </a:r>
            <a:endParaRPr lang="ru-RU" sz="2000" dirty="0" smtClean="0">
              <a:solidFill>
                <a:schemeClr val="bg1"/>
              </a:solidFill>
            </a:endParaRPr>
          </a:p>
          <a:p>
            <a:pPr lvl="1"/>
            <a:r>
              <a:rPr lang="ru-RU" b="1" dirty="0" smtClean="0">
                <a:solidFill>
                  <a:schemeClr val="bg1"/>
                </a:solidFill>
              </a:rPr>
              <a:t>Продукт:</a:t>
            </a:r>
            <a:r>
              <a:rPr lang="ru-RU" dirty="0" smtClean="0">
                <a:solidFill>
                  <a:schemeClr val="bg1"/>
                </a:solidFill>
              </a:rPr>
              <a:t> Авторские публикации и социальные кампании, запущенные детьми.</a:t>
            </a:r>
            <a:endParaRPr lang="ru-RU" sz="2000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Правила вхождение в площадку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1. Уведомление научного руководителя о желании войти в площадку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2. Оплата семинара (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https://newobrazovanie.ru/oplata</a:t>
            </a:r>
            <a:r>
              <a:rPr lang="ru-RU" dirty="0" smtClean="0">
                <a:solidFill>
                  <a:schemeClr val="bg1"/>
                </a:solidFill>
              </a:rPr>
              <a:t>) название семинара «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«Культурный код России: педагог - профессионал, гражданин и патриот», указать при оплате фамилию руководителя ДОО как в приказе.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3. Прохождение семинара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4. Создание приказа АНО ДПО «Академией Инноваций»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Порядок работы в проекте: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65759" y="1210491"/>
            <a:ext cx="11564983" cy="5355772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Каждая проектная группа выбирает для себя ведущую тему (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тему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можно разработать самостоятельно) и разрабатывает ход проекта.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продвигает идеи формирования гражданина и патриота в окружении родного края используя источники природы, истории, культуры.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Проектная группа разрабатывает свою дорожную карту по разработке и продвижению проекта (намечает продукт: пособие, отображающее технику, методику, метод, способ погружения обучающегося в понятия гражданин и патриот; практическая отработка проекта , представленная в методическом ролике для трансляции опыта; игра,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игра-квест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публикация статей , социальное пространство в ОО, созданное в ходе проекта и другие продукты)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Итог проекта представляется на всероссийском уровне (конференции, съезд и др.), а так же участие во Всероссийском профессиональном конкурсе проектов и исследовательских работ имени Майи Борисовны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Пильдес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(декабрь 2026г) 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итогу проекта каждого ОО проводится экспертиза и выдается рецензия научными руководителями на продукт проекта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0">
            <a:extLst>
              <a:ext uri="{FF2B5EF4-FFF2-40B4-BE49-F238E27FC236}">
                <a16:creationId xmlns="" xmlns:a16="http://schemas.microsoft.com/office/drawing/2014/main" id="{2719C918-FA56-37AD-0736-0D4DCBDFB6A2}"/>
              </a:ext>
            </a:extLst>
          </p:cNvPr>
          <p:cNvSpPr/>
          <p:nvPr/>
        </p:nvSpPr>
        <p:spPr>
          <a:xfrm>
            <a:off x="364276" y="4360502"/>
            <a:ext cx="3262844" cy="2225040"/>
          </a:xfrm>
          <a:prstGeom prst="roundRect">
            <a:avLst>
              <a:gd name="adj" fmla="val 9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9">
            <a:extLst>
              <a:ext uri="{FF2B5EF4-FFF2-40B4-BE49-F238E27FC236}">
                <a16:creationId xmlns="" xmlns:a16="http://schemas.microsoft.com/office/drawing/2014/main" id="{D1CE60AA-F5A8-2979-05EF-B2E82F6D68B8}"/>
              </a:ext>
            </a:extLst>
          </p:cNvPr>
          <p:cNvSpPr/>
          <p:nvPr/>
        </p:nvSpPr>
        <p:spPr>
          <a:xfrm>
            <a:off x="364276" y="2667845"/>
            <a:ext cx="6656283" cy="1590368"/>
          </a:xfrm>
          <a:prstGeom prst="roundRect">
            <a:avLst>
              <a:gd name="adj" fmla="val 13356"/>
            </a:avLst>
          </a:prstGeom>
          <a:solidFill>
            <a:srgbClr val="003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6F169F2-02CF-566F-6B6A-87F3B00CD57E}"/>
              </a:ext>
            </a:extLst>
          </p:cNvPr>
          <p:cNvSpPr txBox="1"/>
          <p:nvPr/>
        </p:nvSpPr>
        <p:spPr>
          <a:xfrm>
            <a:off x="618810" y="2903902"/>
            <a:ext cx="767175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  <a:ea typeface="Inter 28pt 28pt ExtraBold" panose="02000503000000020004" pitchFamily="2" charset="0"/>
              </a:rPr>
              <a:t>Центр непрерывного</a:t>
            </a:r>
            <a:b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  <a:ea typeface="Inter 28pt 28pt ExtraBold" panose="02000503000000020004" pitchFamily="2" charset="0"/>
              </a:rPr>
            </a:b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  <a:ea typeface="Inter 28pt 28pt ExtraBold" panose="02000503000000020004" pitchFamily="2" charset="0"/>
              </a:rPr>
              <a:t>образования и инноваций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E5CC337-1654-7F46-D616-97EA1C896420}"/>
              </a:ext>
            </a:extLst>
          </p:cNvPr>
          <p:cNvSpPr txBox="1"/>
          <p:nvPr/>
        </p:nvSpPr>
        <p:spPr>
          <a:xfrm>
            <a:off x="618810" y="5021997"/>
            <a:ext cx="3128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24pt Medium" panose="02000503000000020004" pitchFamily="2" charset="0"/>
                <a:cs typeface="Arial" panose="020B0604020202020204" pitchFamily="34" charset="0"/>
              </a:rPr>
              <a:t>mail@newobrazovanie.ru</a:t>
            </a:r>
          </a:p>
          <a:p>
            <a:endParaRPr lang="en-US" sz="1600" b="1" dirty="0">
              <a:solidFill>
                <a:srgbClr val="2D2D2D"/>
              </a:solidFill>
              <a:latin typeface="Arial" panose="020B0604020202020204" pitchFamily="34" charset="0"/>
              <a:ea typeface="Inter 24pt 24pt Medium" panose="02000503000000020004" pitchFamily="2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24pt Medium" panose="02000503000000020004" pitchFamily="2" charset="0"/>
                <a:cs typeface="Arial" panose="020B0604020202020204" pitchFamily="34" charset="0"/>
              </a:rPr>
              <a:t>(812) 677-87-24</a:t>
            </a:r>
          </a:p>
          <a:p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24pt Medium" panose="02000503000000020004" pitchFamily="2" charset="0"/>
                <a:cs typeface="Arial" panose="020B0604020202020204" pitchFamily="34" charset="0"/>
              </a:rPr>
              <a:t>(812) 677-97-24</a:t>
            </a:r>
            <a:endParaRPr lang="en-US" sz="1600" b="1" dirty="0">
              <a:solidFill>
                <a:srgbClr val="2D2D2D"/>
              </a:solidFill>
              <a:latin typeface="Arial" panose="020B0604020202020204" pitchFamily="34" charset="0"/>
              <a:ea typeface="Inter 24pt 24pt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324C1E5-545A-EB5F-B282-FB73FECABB6E}"/>
              </a:ext>
            </a:extLst>
          </p:cNvPr>
          <p:cNvSpPr txBox="1"/>
          <p:nvPr/>
        </p:nvSpPr>
        <p:spPr>
          <a:xfrm>
            <a:off x="618810" y="4305604"/>
            <a:ext cx="1640193" cy="621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800"/>
              </a:lnSpc>
            </a:pPr>
            <a:r>
              <a:rPr lang="ru-RU" sz="2000" dirty="0">
                <a:solidFill>
                  <a:srgbClr val="2D2D2D"/>
                </a:solidFill>
                <a:latin typeface="Arial Black" panose="020B0A04020102020204" pitchFamily="34" charset="0"/>
                <a:ea typeface="Inter 18pt 18pt SemiBold" panose="02000503000000020004" pitchFamily="2" charset="0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5" name="Прямоугольник: скругленные углы 10">
            <a:extLst>
              <a:ext uri="{FF2B5EF4-FFF2-40B4-BE49-F238E27FC236}">
                <a16:creationId xmlns="" xmlns:a16="http://schemas.microsoft.com/office/drawing/2014/main" id="{87065F5E-1AC6-1CC8-39E4-1A1454C74267}"/>
              </a:ext>
            </a:extLst>
          </p:cNvPr>
          <p:cNvSpPr/>
          <p:nvPr/>
        </p:nvSpPr>
        <p:spPr>
          <a:xfrm>
            <a:off x="3750487" y="4360502"/>
            <a:ext cx="3262844" cy="2225040"/>
          </a:xfrm>
          <a:prstGeom prst="roundRect">
            <a:avLst>
              <a:gd name="adj" fmla="val 9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D40AC0B-AEAF-7BA9-4410-56830AEB14BF}"/>
              </a:ext>
            </a:extLst>
          </p:cNvPr>
          <p:cNvSpPr txBox="1"/>
          <p:nvPr/>
        </p:nvSpPr>
        <p:spPr>
          <a:xfrm>
            <a:off x="4005021" y="5021997"/>
            <a:ext cx="3128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24pt Medium" panose="02000503000000020004" pitchFamily="2" charset="0"/>
                <a:cs typeface="Arial" panose="020B0604020202020204" pitchFamily="34" charset="0"/>
              </a:rPr>
              <a:t>194100, Санкт-Петербург</a:t>
            </a:r>
            <a:b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24pt Medium" panose="02000503000000020004" pitchFamily="2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24pt Medium" panose="02000503000000020004" pitchFamily="2" charset="0"/>
                <a:cs typeface="Arial" panose="020B0604020202020204" pitchFamily="34" charset="0"/>
              </a:rPr>
              <a:t>ул. Харченко, 18</a:t>
            </a:r>
          </a:p>
          <a:p>
            <a:endParaRPr lang="ru-RU" sz="1600" b="1" dirty="0">
              <a:solidFill>
                <a:srgbClr val="2D2D2D"/>
              </a:solidFill>
              <a:latin typeface="Arial" panose="020B0604020202020204" pitchFamily="34" charset="0"/>
              <a:ea typeface="Inter 24pt 24pt Medium" panose="02000503000000020004" pitchFamily="2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24pt Medium" panose="02000503000000020004" pitchFamily="2" charset="0"/>
                <a:cs typeface="Arial" panose="020B0604020202020204" pitchFamily="34" charset="0"/>
              </a:rPr>
              <a:t>400080, Волгоград,</a:t>
            </a:r>
            <a:b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24pt Medium" panose="02000503000000020004" pitchFamily="2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24pt Medium" panose="02000503000000020004" pitchFamily="2" charset="0"/>
                <a:cs typeface="Arial" panose="020B0604020202020204" pitchFamily="34" charset="0"/>
              </a:rPr>
              <a:t>ул. Командира Рудь, 1а</a:t>
            </a:r>
          </a:p>
          <a:p>
            <a:endParaRPr lang="en-US" sz="1600" b="1" dirty="0">
              <a:solidFill>
                <a:srgbClr val="2D2D2D"/>
              </a:solidFill>
              <a:latin typeface="Arial" panose="020B0604020202020204" pitchFamily="34" charset="0"/>
              <a:ea typeface="Inter 24pt 24pt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C58C70E-C8AA-5432-61A5-459B3C1CC148}"/>
              </a:ext>
            </a:extLst>
          </p:cNvPr>
          <p:cNvSpPr txBox="1"/>
          <p:nvPr/>
        </p:nvSpPr>
        <p:spPr>
          <a:xfrm>
            <a:off x="4005021" y="4305604"/>
            <a:ext cx="1324402" cy="621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800"/>
              </a:lnSpc>
            </a:pPr>
            <a:r>
              <a:rPr lang="ru-RU" sz="2000" dirty="0">
                <a:solidFill>
                  <a:srgbClr val="2D2D2D"/>
                </a:solidFill>
                <a:latin typeface="Arial Black" panose="020B0A04020102020204" pitchFamily="34" charset="0"/>
                <a:ea typeface="Inter 18pt 18pt SemiBold" panose="02000503000000020004" pitchFamily="2" charset="0"/>
                <a:cs typeface="Arial" panose="020B0604020202020204" pitchFamily="34" charset="0"/>
              </a:rPr>
              <a:t>Адреса: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747FD69-D12A-9257-969D-EB4CACAF2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90413" y="519402"/>
            <a:ext cx="1321773" cy="715645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23E5430-0FF6-0C83-EBC9-95F897C4D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94977" y="110577"/>
            <a:ext cx="1889234" cy="1187122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ка, искусство, графическая встав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="" xmlns:a16="http://schemas.microsoft.com/office/drawing/2014/main" id="{EECE456E-1908-27F9-1EB5-A9EC28BED3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14" y="-3689351"/>
            <a:ext cx="4320037" cy="122005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622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2217" y="365125"/>
            <a:ext cx="11338559" cy="97599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«Культурный код России: педагог - профессионал, гражданин и патриот»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838200" y="1341120"/>
            <a:ext cx="5181600" cy="483584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площадки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Основная цель инновационной площадки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интеграция образовательного пространства и культурного наследия России посредством разработки и внедрения эффективных педагогических практик, направленных на формирование профессионально подготовленных педагогов, являющихся гражданами и патриотами своей страны.</a:t>
            </a:r>
          </a:p>
          <a:p>
            <a:pPr algn="just"/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172200" y="1410789"/>
            <a:ext cx="5181600" cy="476617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Содействие профессиональному росту педагогов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их активному участию в развитии культуры и патриотического воспитания молодежи.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Здесь педагоги получают доступ к новым методикам и технологиям, позволяющим повысить качество образовательного процесса, формируют новые подходы к обучению и воспитанию, направленные на укрепление национальных ценностей и традиций.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Площадка создает условия для эффективного обмена опытом, сотрудничества и творчества, что способствует созданию высококлассных кадров, способных передавать молодому поколению глубокие знания и опыт предыдущих поколений россиян.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24062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E46AD9-38CD-9966-A6B7-6F0FAB50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инновационной площадки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достижения поставленной цели решаются следующие задачи: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838200" y="1602377"/>
            <a:ext cx="5181600" cy="472875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системы непрерывного профессионального роста педагогов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Разработка и реализация программ дополнительного педагогического образования, включающих современные методы и технологии.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условий для постоянного обновления и углубления профессиональных знаний и навыков педагогов.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механизмов вовлечения педагогов в культурное пространство регионов России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мероприятий, стимулирующих знакомство педагогов с историей, искусством и литературой разных регионов страны.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172200" y="1532709"/>
            <a:ext cx="5181600" cy="4911633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мастер-классов, семинаров и конференций, посвященных вопросам сохранения и популяризации культурного наследия.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практики межрегионального и международного обмена педагогическим опытом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сети партнерских школ и вузов для совместного проектирования и реализации проектов, направленных на расширение кругозора и творческого потенциала участников.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навыков и компетенций, необходимых для полноценного осуществления воспитательных функций.</a:t>
            </a:r>
          </a:p>
          <a:p>
            <a:pPr algn="just"/>
            <a:r>
              <a:rPr lang="ru-RU" sz="2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Стимулирование творческой активности педагогов путем поддержки инициатив и предоставления возможностей для публичного признания достижений.</a:t>
            </a:r>
          </a:p>
          <a:p>
            <a:pPr lvl="0"/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24062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E46AD9-38CD-9966-A6B7-6F0FAB509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8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838199" y="1158239"/>
            <a:ext cx="10578737" cy="53470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Инновационная деятельность педагога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инновационная деятельность педагога представляет собой целенаправленную работу педагога по внедрению новых подходов, методов и технологий в образовательный процесс с целью повышения качества обучения и развития творческих способностей учащихся.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Она включает исследование, разработку и применение инновационных методик, форм организации учебного процесса, внедрение современных цифровых инструментов и интерактивных ресурсов.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предполагает постоянное саморазвитие педагога, участие в профессиональных сообществах, обмен опытом с коллегами и активное сотрудничество с научными учреждениями и организациями. Важнейшими результатами инновационной деятельности являются повышение мотивации учащихся, улучшение результатов обучения и подготовка выпускников к успешной адаптации в современном мире.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731519" y="204988"/>
            <a:ext cx="106767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Тезариус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инновационной площадки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(Тезаурус (от греч.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θησαυρός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сокровище, запас словарь)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406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339634"/>
            <a:ext cx="5181600" cy="5837329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(воспитатель, специалист, учитель, преподаватель) занимающийся воспитательной деятельностью и образовательным процессом, направленный на передачу знаний, формирование компетенций и развитие личностных качеств учащихся.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 осуществляет обучение детей и взрослых, применяя специальные методики и технологии, учитывая индивидуальные особенности каждого ученика.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Основная цель педагогической деятельности заключается в подготовке подрастающего поколения к активной социальной роли и профессиональной самореализации.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74170"/>
            <a:ext cx="5181600" cy="6313715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Педагог-профессионал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высококвалифицированный специалист в области образования, обладающий глубокими теоретическими знаниями, обширным практическим опытом и постоянно совершенствующий свои профессиональные компетенции.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Такой педагог эффективно организует учебный процесс, владеет современными методиками обучения и воспитания, способен адаптироваться к различным условиям и потребностям обучающихся.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Его деятельность направлена на создание благоприятной образовательной среды, способствующей развитию интеллектуальных способностей, эмоциональному благополучию и формированию ценностных ориентиров учеников.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348343"/>
            <a:ext cx="5181600" cy="5828620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Педагог-гражданин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это педагог, активно участвующий в общественной жизни, осознающий свою ответственность перед обществом и государством.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Такой педагог сочетает профессиональные обязанности с гражданской позицией, формирует у обучающихся чувство патриотизма, уважение к законам и традициям своей страны, развивает критическое мышление и осознанное отношение к гражданским правам и обязанностям.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Воспитывая активную жизненную позицию, педагог-гражданин способствует становлению зрелых, сознательных членов общества, готовых вносить вклад в социально-экономическое и культурное развитие своего региона и всей страны.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278674"/>
            <a:ext cx="5181600" cy="5898289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Педагог-патриот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это педагог, который своим примером и деятельностью формирует у воспитанников любовь к Родине, гордость за её историю и достижения, уважение к государственным символам и культуре народа. Этот педагог учит обучающихся понимать ценность свободы, демократии, национальной идентичности и ответственности гражданина перед страной.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Через воспитание патриотизма он закладывает основы морали, нравственности и духовности, помогая учащимся осознать своё предназначение в обществе и готовность служить Отечеству. Педагог знает, понимает, выполняет и защищает законы своего государства, он сам-патриот и своей деятельностью формирует ценности и смыслы будущих поколений, лояльных государству и готовым внести позитивный вклад в его процветание.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423" y="174171"/>
            <a:ext cx="11504023" cy="1516517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это целенаправленная, ограниченная во времени комплексная деятельность, направленная на достижение конкретного результата путём решения поставленных задач. Проект характеризуется наличием чётко сформулированной цели, этапов реализации, сроков исполнения и критериев оценки эффективности.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5760" y="1825625"/>
            <a:ext cx="5654040" cy="435133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Проектная деятельность педагога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это форма воспитательного процесса, основанная на исследовании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обучащихся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над решением значимых проблем, направленных на получение нового опыта и приобретение практических навыков. Такая деятельность стимулирует познавательную активность, творческое мышление, умение анализировать информацию и применять полученные знания на практике.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Педагог выступает координатором проекта, определяющим направления исследования, обеспечивающим поддержку и контроль на всех этапах реализации.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позволяет формировать ключевые компетентности учащихся, необходимые для успешного функционирования в условиях современного общества.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49537" cy="435133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Родной край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это территория, связанная с местом рождения, проживания семьи или длительным проживанием человека, имеющая особое значение в его личной истории и самосознании.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понятие отражает близкую связь индивида с природой, культурой, традициями и обычаями местности, оказывающими значительное влияние на формирование личности и мировоззрение.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Любовь к родному краю является основой патриотического чувства, уважения к наследию предков и стремления сохранить историческое наследие родного места.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3593</TotalTime>
  <Words>3544</Words>
  <Application>Microsoft Office PowerPoint</Application>
  <PresentationFormat>Произвольный</PresentationFormat>
  <Paragraphs>262</Paragraphs>
  <Slides>38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50" baseType="lpstr">
      <vt:lpstr>Arial</vt:lpstr>
      <vt:lpstr>GILROY-MEDIUM</vt:lpstr>
      <vt:lpstr>Times New Roman</vt:lpstr>
      <vt:lpstr>Calibri</vt:lpstr>
      <vt:lpstr>Microsoft Sans Serif</vt:lpstr>
      <vt:lpstr>Calibri Light</vt:lpstr>
      <vt:lpstr>Arial Black</vt:lpstr>
      <vt:lpstr>Inter 28pt 28pt ExtraBold</vt:lpstr>
      <vt:lpstr>Inter 24pt 24pt Medium</vt:lpstr>
      <vt:lpstr>Inter 18pt 18pt SemiBold</vt:lpstr>
      <vt:lpstr>Тема Office</vt:lpstr>
      <vt:lpstr>Acrobat Document</vt:lpstr>
      <vt:lpstr>Слайд 1</vt:lpstr>
      <vt:lpstr>Слайд 2</vt:lpstr>
      <vt:lpstr>Слайд 3</vt:lpstr>
      <vt:lpstr>«Культурный код России: педагог - профессионал, гражданин и патриот»</vt:lpstr>
      <vt:lpstr> Задачи инновационной площадки Для достижения поставленной цели решаются следующие задачи: </vt:lpstr>
      <vt:lpstr> </vt:lpstr>
      <vt:lpstr>Слайд 7</vt:lpstr>
      <vt:lpstr>Слайд 8</vt:lpstr>
      <vt:lpstr> Проект — это целенаправленная, ограниченная во времени комплексная деятельность, направленная на достижение конкретного результата путём решения поставленных задач. Проект характеризуется наличием чётко сформулированной цели, этапов реализации, сроков исполнения и критериев оценки эффективности. </vt:lpstr>
      <vt:lpstr>Слайд 10</vt:lpstr>
      <vt:lpstr>Слайд 11</vt:lpstr>
      <vt:lpstr>Порядок работы в проекте: </vt:lpstr>
      <vt:lpstr> Примеры тематики проектов  (тематику можно разработать самостоятельно) </vt:lpstr>
      <vt:lpstr> Примеры тематики проектов  (тематику можно разработать самостоятельно) </vt:lpstr>
      <vt:lpstr> Примеры тематики проектов  (тематику можно разработать самостоятельно) </vt:lpstr>
      <vt:lpstr> Примеры тематики проектов  (тематику можно разработать самостоятельно) </vt:lpstr>
      <vt:lpstr> Примеры тематики проектов  (тематику можно разработать самостоятельно) </vt:lpstr>
      <vt:lpstr>Примеры тематики проектов  (тематику можно разработать самостоятельно) </vt:lpstr>
      <vt:lpstr> </vt:lpstr>
      <vt:lpstr>   Примеры тематики проектов  (тематику можно разработать самостоятельно)  </vt:lpstr>
      <vt:lpstr>Примеры тематики проектов  (тематику можно разработать самостоятельно) </vt:lpstr>
      <vt:lpstr>Примеры тематики проектов  (тематику можно разработать самостоятельно) </vt:lpstr>
      <vt:lpstr>Примеры тематики проектов  (тематику можно разработать самостоятельно) </vt:lpstr>
      <vt:lpstr>Примеры тематики проектов  (тематику можно разработать самостоятельно) </vt:lpstr>
      <vt:lpstr> Примеры тематики проектов  (тематику можно разработать самостоятельно) </vt:lpstr>
      <vt:lpstr>Примеры тематики проектов  (тематику можно разработать самостоятельно) </vt:lpstr>
      <vt:lpstr>Примеры тематики проектов  (тематику можно разработать самостоятельно) </vt:lpstr>
      <vt:lpstr>Примеры тематики проектов  (тематику можно разработать самостоятельно) </vt:lpstr>
      <vt:lpstr>Примеры тематики проектов  (тематику можно разработать самостоятельно) </vt:lpstr>
      <vt:lpstr>Примеры тематики проектов  (тематику можно разработать самостоятельно) </vt:lpstr>
      <vt:lpstr>Примеры тематики проектов  (тематику можно разработать самостоятельно</vt:lpstr>
      <vt:lpstr>Примеры тематики проектов  (тематику можно разработать самостоятельно</vt:lpstr>
      <vt:lpstr>Примеры тематики проектов  (тематику можно разработать самостоятельно</vt:lpstr>
      <vt:lpstr>Примеры тематики проектов  (тематику можно разработать самостоятельно</vt:lpstr>
      <vt:lpstr>Примеры тематики проектов  (тематику можно разработать самостоятельно</vt:lpstr>
      <vt:lpstr>Правила вхождение в площадку</vt:lpstr>
      <vt:lpstr>Порядок работы в проекте: </vt:lpstr>
      <vt:lpstr>Слайд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Sergei Tsarkov</dc:creator>
  <cp:lastModifiedBy>Zver</cp:lastModifiedBy>
  <cp:revision>101</cp:revision>
  <dcterms:created xsi:type="dcterms:W3CDTF">2024-08-12T21:37:33Z</dcterms:created>
  <dcterms:modified xsi:type="dcterms:W3CDTF">2026-02-09T12:54:18Z</dcterms:modified>
</cp:coreProperties>
</file>